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4" r:id="rId11"/>
    <p:sldId id="277" r:id="rId12"/>
    <p:sldId id="278" r:id="rId13"/>
    <p:sldId id="279" r:id="rId14"/>
    <p:sldId id="281" r:id="rId15"/>
    <p:sldId id="282" r:id="rId16"/>
    <p:sldId id="283" r:id="rId17"/>
    <p:sldId id="280" r:id="rId18"/>
    <p:sldId id="284" r:id="rId19"/>
    <p:sldId id="265" r:id="rId20"/>
    <p:sldId id="274" r:id="rId21"/>
    <p:sldId id="285" r:id="rId22"/>
    <p:sldId id="286" r:id="rId23"/>
    <p:sldId id="287" r:id="rId24"/>
    <p:sldId id="269" r:id="rId25"/>
    <p:sldId id="270" r:id="rId26"/>
    <p:sldId id="293" r:id="rId27"/>
    <p:sldId id="289" r:id="rId28"/>
    <p:sldId id="290" r:id="rId29"/>
    <p:sldId id="291" r:id="rId30"/>
    <p:sldId id="292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70"/>
    <p:restoredTop sz="94643"/>
  </p:normalViewPr>
  <p:slideViewPr>
    <p:cSldViewPr snapToGrid="0" snapToObjects="1">
      <p:cViewPr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E30A11-7B5C-254D-932B-3D7F0A18F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b="1" dirty="0"/>
              <a:t>LE MAFIE IN VENETO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C6FAF44-C359-DB4F-BF13-9B9021715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2600" b="1" dirty="0"/>
              <a:t>Alessandro Naccarato</a:t>
            </a:r>
          </a:p>
          <a:p>
            <a:r>
              <a:rPr lang="it-IT" sz="2600" b="1" dirty="0"/>
              <a:t>Marzo 2021</a:t>
            </a:r>
          </a:p>
        </p:txBody>
      </p:sp>
    </p:spTree>
    <p:extLst>
      <p:ext uri="{BB962C8B-B14F-4D97-AF65-F5344CB8AC3E}">
        <p14:creationId xmlns:p14="http://schemas.microsoft.com/office/powerpoint/2010/main" val="289707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098CFF-33A3-9049-9B71-C9F5FBE7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3143"/>
            <a:ext cx="9601196" cy="522514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LE MAFIE IN VENETO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1D593D2-9070-FB49-8C9C-F82AC809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1175657"/>
            <a:ext cx="10493829" cy="4833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Le indagini evidenziano un radicamento profondo nel tessuto imprenditoriale e finanziario del Veneto. Le organizzazioni mafiose sono radicate e attive con particolare intensità in due settori:</a:t>
            </a:r>
          </a:p>
          <a:p>
            <a:pPr marL="0" indent="0">
              <a:buNone/>
            </a:pPr>
            <a:r>
              <a:rPr lang="it-IT" sz="3200" b="1" dirty="0"/>
              <a:t>Riciclaggio di denaro e Traffico di droga</a:t>
            </a:r>
          </a:p>
          <a:p>
            <a:pPr marL="0" indent="0">
              <a:buNone/>
            </a:pPr>
            <a:r>
              <a:rPr lang="it-IT" sz="2800" dirty="0"/>
              <a:t>Relazione Dia I semestre 2020: “Quadro chiaro non di infiltrazione ma di ormai forte radicamento della criminalità organizzata in Veneto, che passa soprattutto dalla ‘ndrangheta ma che è rappresentato da tutte le organizzazioni […] Tutto il Veneto da Est a Ovest ha una presenza articolata e radicata nella struttura sociale. Non è più un grido di allarme ma l’evidenziazione di un sistema che è presente ed è finalmente noto alle cronache giudiziarie”.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38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A9D19A-33B3-EF46-B6F7-60AAD9C9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8868"/>
          </a:xfrm>
        </p:spPr>
        <p:txBody>
          <a:bodyPr>
            <a:normAutofit/>
          </a:bodyPr>
          <a:lstStyle/>
          <a:p>
            <a:r>
              <a:rPr lang="it-IT" sz="3600" b="1" dirty="0"/>
              <a:t>RICICLAGGIO-AUTORICICLAGGIO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2F9A081-31F7-8140-84CC-0511EBB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8" y="1651001"/>
            <a:ext cx="10493115" cy="4464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AUTORICICLAGGIO</a:t>
            </a:r>
            <a:r>
              <a:rPr lang="it-IT" dirty="0"/>
              <a:t> (art. 648 ter 1 </a:t>
            </a:r>
            <a:r>
              <a:rPr lang="it-IT" dirty="0" err="1"/>
              <a:t>cp</a:t>
            </a:r>
            <a:r>
              <a:rPr lang="it-IT" dirty="0"/>
              <a:t>, legge 186/12.2104)</a:t>
            </a:r>
          </a:p>
          <a:p>
            <a:pPr marL="0" indent="0">
              <a:buNone/>
            </a:pPr>
            <a:r>
              <a:rPr lang="it-IT" dirty="0"/>
              <a:t>L'</a:t>
            </a:r>
            <a:r>
              <a:rPr lang="it-IT" dirty="0" err="1"/>
              <a:t>autoriciclaggio</a:t>
            </a:r>
            <a:r>
              <a:rPr lang="it-IT" dirty="0"/>
              <a:t> è il reato commesso da chi impiega, sostituisce o trasferisce in attività economiche, finanziarie, imprenditoriali o speculative il denaro, i beni o le altre utilità che provengono dalla commissione (anche in concorso) di un delitto non colposo e, in tal modo, ostacola l'identificazione della loro provenienza delittuosa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STRUMENTO</a:t>
            </a:r>
            <a:r>
              <a:rPr lang="it-IT" dirty="0"/>
              <a:t>: utilizzato dalle mafie, dagli evasori fiscali, dalla criminalità comune</a:t>
            </a:r>
          </a:p>
          <a:p>
            <a:pPr marL="0" indent="0">
              <a:buNone/>
            </a:pPr>
            <a:r>
              <a:rPr lang="it-IT" dirty="0"/>
              <a:t>Azioni per trasformare risorse di provenienza illecita in risorse illecite</a:t>
            </a:r>
          </a:p>
          <a:p>
            <a:pPr marL="0" indent="0">
              <a:buNone/>
            </a:pPr>
            <a:r>
              <a:rPr lang="it-IT" b="1" dirty="0"/>
              <a:t>LAVATRICE </a:t>
            </a:r>
            <a:r>
              <a:rPr lang="it-IT" dirty="0"/>
              <a:t>Risorse illecite possono essere investite e spese</a:t>
            </a:r>
          </a:p>
          <a:p>
            <a:pPr marL="0" indent="0">
              <a:buNone/>
            </a:pPr>
            <a:r>
              <a:rPr lang="it-IT" b="1" dirty="0"/>
              <a:t>PUNTO DI CONTATTO TRA MONDI DIVERSI</a:t>
            </a:r>
          </a:p>
          <a:p>
            <a:pPr marL="0" indent="0">
              <a:buNone/>
            </a:pPr>
            <a:r>
              <a:rPr lang="it-IT" dirty="0"/>
              <a:t>Criminali, commercialisti, avvocati, dirigenti e funzionari di banca, operatori finanziari, imprenditori</a:t>
            </a:r>
          </a:p>
        </p:txBody>
      </p:sp>
    </p:spTree>
    <p:extLst>
      <p:ext uri="{BB962C8B-B14F-4D97-AF65-F5344CB8AC3E}">
        <p14:creationId xmlns:p14="http://schemas.microsoft.com/office/powerpoint/2010/main" val="256761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E34AE5-CD38-1D4D-A033-3D4BB459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ATTIVITA’ PRINCIPALI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E6770F1-DC23-A040-8D57-DB06BB39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0" y="1567543"/>
            <a:ext cx="10418164" cy="4428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‘NDRANGHETA, CAMORRA, COSA NOSTRA, SACRA CORONA UNITA, MAFIA DEL BRENTA</a:t>
            </a:r>
          </a:p>
          <a:p>
            <a:pPr marL="0" indent="0">
              <a:buNone/>
            </a:pPr>
            <a:r>
              <a:rPr lang="it-IT" sz="2800" dirty="0"/>
              <a:t>Le attività principali si concretizzano nell’acquisizione di attività imprenditoriali in difficoltà: evasione fiscale, riciclaggio, turbativa d’asta, truffa, bancarotta.</a:t>
            </a:r>
          </a:p>
          <a:p>
            <a:pPr marL="0" indent="0">
              <a:buNone/>
            </a:pPr>
            <a:r>
              <a:rPr lang="it-IT" sz="2800" dirty="0"/>
              <a:t>La crisi ha favorito i gruppi mafiosi che, disponendo di ingenti risorse di  provenienza illecita, hanno stabilito rapporti economici con numerosi professionisti ed imprenditori per acquisire attività in difficoltà, intraprendere iniziative commerciali e costituire società comuni.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1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01C111-5E2F-0245-81B3-F7295AE1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IL RADICAMENTO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A0D1A4-F477-324E-AFC6-877C215E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Le mafie dall’inizio degli anni ‘90 hanno scelto il Veneto per investire risorse e nascondere latitanti, evitano il controllo militare del territorio e cercano di non ricorrere alla violenza.</a:t>
            </a:r>
          </a:p>
          <a:p>
            <a:pPr marL="0" indent="0">
              <a:buNone/>
            </a:pPr>
            <a:r>
              <a:rPr lang="it-IT" sz="2800" dirty="0"/>
              <a:t>Questa strategia ha consentito alle organizzazioni criminali di mimetizzarsi, di crescere e di costruire rapporti con diverse realtà economiche locali.</a:t>
            </a:r>
          </a:p>
        </p:txBody>
      </p:sp>
    </p:spTree>
    <p:extLst>
      <p:ext uri="{BB962C8B-B14F-4D97-AF65-F5344CB8AC3E}">
        <p14:creationId xmlns:p14="http://schemas.microsoft.com/office/powerpoint/2010/main" val="17120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55DAF0-892F-364A-B88C-D5319DD0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363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SOTTOVALUTAZIONI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1759AC9-2B2D-F548-979C-683BDC7CE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Il processo è stato favorito dalla sottovalutazione delle istituzioni politiche, dalla complicità di alcuni imprenditori, professionisti e istituti di credito, dall’assenza per molti anni di un’efficace iniziativa di prevenzione e di contrasto da parte delle autorità competenti.</a:t>
            </a:r>
          </a:p>
        </p:txBody>
      </p:sp>
    </p:spTree>
    <p:extLst>
      <p:ext uri="{BB962C8B-B14F-4D97-AF65-F5344CB8AC3E}">
        <p14:creationId xmlns:p14="http://schemas.microsoft.com/office/powerpoint/2010/main" val="382728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0A7D361-DBA4-B74F-9C68-4EB3951E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009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CONVERGENZA DI INTERESSI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A7E48D-7D08-FD44-A72D-12D38B4D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18938"/>
            <a:ext cx="9601196" cy="445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L’azione delle mafie si avvale di rapporti continuativi con:</a:t>
            </a:r>
          </a:p>
          <a:p>
            <a:pPr marL="0" indent="0">
              <a:buNone/>
            </a:pPr>
            <a:r>
              <a:rPr lang="it-IT" sz="2800" dirty="0"/>
              <a:t>Imprenditori locali</a:t>
            </a:r>
          </a:p>
          <a:p>
            <a:pPr marL="0" indent="0">
              <a:buNone/>
            </a:pPr>
            <a:r>
              <a:rPr lang="it-IT" sz="2800" dirty="0"/>
              <a:t>Professionisti (avvocati, commercialisti)</a:t>
            </a:r>
          </a:p>
          <a:p>
            <a:pPr marL="0" indent="0">
              <a:buNone/>
            </a:pPr>
            <a:r>
              <a:rPr lang="it-IT" sz="2800" dirty="0"/>
              <a:t>Operatori finanziari</a:t>
            </a:r>
          </a:p>
          <a:p>
            <a:pPr marL="0" indent="0">
              <a:buNone/>
            </a:pPr>
            <a:r>
              <a:rPr lang="it-IT" sz="2800" dirty="0"/>
              <a:t>Questi rapporti, basati su una </a:t>
            </a:r>
            <a:r>
              <a:rPr lang="it-IT" sz="2800" b="1" dirty="0"/>
              <a:t>CONVERGENZA DI INTERESSI</a:t>
            </a:r>
            <a:r>
              <a:rPr lang="it-IT" sz="2800" dirty="0"/>
              <a:t>, sono funzionali a commettere reati economici: evasione fiscale, bancarotta, truffa, riciclaggio, investire risorse illecite, alterare la concorrenza  e il mercato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51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810F68-57D1-8241-B8AC-C871E92C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895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IL CICLO DEI RIFIUTI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07CFEDC-CBCE-8446-B8E5-9FA72F1D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In Veneto le mafie hanno investito anche nel settore dei rifiuti che offre consistenti opportunità di guadagno.</a:t>
            </a:r>
          </a:p>
          <a:p>
            <a:pPr marL="0" indent="0">
              <a:buNone/>
            </a:pPr>
            <a:r>
              <a:rPr lang="it-IT" dirty="0"/>
              <a:t>Numerose inchieste dell’autorità giudiziaria hanno evidenziato attività di gruppi criminali nella raccolta, trattamento e smaltimento dei rifiuti con le seguenti modalità:</a:t>
            </a:r>
          </a:p>
          <a:p>
            <a:pPr marL="0" indent="0">
              <a:buNone/>
            </a:pPr>
            <a:r>
              <a:rPr lang="it-IT" b="1" dirty="0"/>
              <a:t>Traffici con zone controllate dalle mafie</a:t>
            </a:r>
          </a:p>
          <a:p>
            <a:pPr marL="0" indent="0">
              <a:buNone/>
            </a:pPr>
            <a:r>
              <a:rPr lang="it-IT" b="1" dirty="0"/>
              <a:t>Raccolta in capannoni industriali dismessi</a:t>
            </a:r>
          </a:p>
          <a:p>
            <a:pPr marL="0" indent="0">
              <a:buNone/>
            </a:pPr>
            <a:r>
              <a:rPr lang="it-IT" b="1" dirty="0"/>
              <a:t>Incendi a impianti di trattamento e a mezzi di trasporto</a:t>
            </a:r>
          </a:p>
        </p:txBody>
      </p:sp>
    </p:spTree>
    <p:extLst>
      <p:ext uri="{BB962C8B-B14F-4D97-AF65-F5344CB8AC3E}">
        <p14:creationId xmlns:p14="http://schemas.microsoft.com/office/powerpoint/2010/main" val="125382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90EB2-098A-C649-AFCD-42BA3BC9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4011"/>
          </a:xfrm>
        </p:spPr>
        <p:txBody>
          <a:bodyPr/>
          <a:lstStyle/>
          <a:p>
            <a:r>
              <a:rPr lang="it-IT" b="1" dirty="0"/>
              <a:t>LA MAFIA DEL BRENTA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F948F68-2947-BA4D-ABAA-40A6A5E81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Alcuni  appartenenti alla mafia del Brenta, dopo avere scontato la pena, hanno ripreso a delinquere, in particolare nel campo delle rapine e del traffico di droga.</a:t>
            </a:r>
          </a:p>
          <a:p>
            <a:pPr marL="0" indent="0">
              <a:buNone/>
            </a:pPr>
            <a:r>
              <a:rPr lang="it-IT" sz="2800" dirty="0"/>
              <a:t>Queste persone costituiscono spesso un punto di contatto con esponenti mafiosi e si segnalano per gravi reati contro il patrimonio.</a:t>
            </a:r>
          </a:p>
        </p:txBody>
      </p:sp>
    </p:spTree>
    <p:extLst>
      <p:ext uri="{BB962C8B-B14F-4D97-AF65-F5344CB8AC3E}">
        <p14:creationId xmlns:p14="http://schemas.microsoft.com/office/powerpoint/2010/main" val="251430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2C6961-2515-EF42-96F6-440A76E0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MAFIE STRANIERE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A7AFFE-C7CB-5640-86D7-5169C73E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58" y="1632857"/>
            <a:ext cx="10493115" cy="424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Si è radicata la presenza di gruppi criminali di origine straniera che gestiscono attività legate a:</a:t>
            </a:r>
          </a:p>
          <a:p>
            <a:pPr marL="0" indent="0">
              <a:buNone/>
            </a:pPr>
            <a:r>
              <a:rPr lang="it-IT" sz="2800" dirty="0"/>
              <a:t>Traffici di stupefacenti</a:t>
            </a:r>
          </a:p>
          <a:p>
            <a:pPr marL="0" indent="0">
              <a:buNone/>
            </a:pPr>
            <a:r>
              <a:rPr lang="it-IT" sz="2800" dirty="0"/>
              <a:t>Gruppi albanesi, nordafricani, nigeriani</a:t>
            </a:r>
          </a:p>
          <a:p>
            <a:pPr marL="0" indent="0">
              <a:buNone/>
            </a:pPr>
            <a:r>
              <a:rPr lang="it-IT" sz="2800" dirty="0"/>
              <a:t>Traffici di persone per la prostituzione</a:t>
            </a:r>
          </a:p>
          <a:p>
            <a:pPr marL="0" indent="0">
              <a:buNone/>
            </a:pPr>
            <a:r>
              <a:rPr lang="it-IT" sz="2800" dirty="0"/>
              <a:t>Gruppi albanesi, nigeriani, rumeni, cinesi</a:t>
            </a:r>
          </a:p>
        </p:txBody>
      </p:sp>
    </p:spTree>
    <p:extLst>
      <p:ext uri="{BB962C8B-B14F-4D97-AF65-F5344CB8AC3E}">
        <p14:creationId xmlns:p14="http://schemas.microsoft.com/office/powerpoint/2010/main" val="49199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D077DC-041B-5F47-BA44-2EEAD380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4236"/>
            <a:ext cx="9601196" cy="478711"/>
          </a:xfrm>
        </p:spPr>
        <p:txBody>
          <a:bodyPr>
            <a:noAutofit/>
          </a:bodyPr>
          <a:lstStyle/>
          <a:p>
            <a:r>
              <a:rPr lang="it-IT" sz="3200" b="1" dirty="0"/>
              <a:t>PRESENZA E ATTIVITA’ DELLE MAFIE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E673CA9-5480-9D48-A45E-AC331885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127" y="1263761"/>
            <a:ext cx="4298921" cy="41395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E536ECD-F976-5944-A3DD-EEA58C67FCB3}"/>
              </a:ext>
            </a:extLst>
          </p:cNvPr>
          <p:cNvSpPr txBox="1"/>
          <p:nvPr/>
        </p:nvSpPr>
        <p:spPr>
          <a:xfrm>
            <a:off x="768927" y="1263761"/>
            <a:ext cx="4031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VICENZA</a:t>
            </a:r>
            <a:r>
              <a:rPr lang="it-IT" dirty="0"/>
              <a:t>:  ‘ndrangheta</a:t>
            </a:r>
          </a:p>
          <a:p>
            <a:r>
              <a:rPr lang="it-IT" dirty="0"/>
              <a:t>Riciclaggio, traffico droga</a:t>
            </a:r>
          </a:p>
          <a:p>
            <a:endParaRPr lang="it-IT" dirty="0"/>
          </a:p>
          <a:p>
            <a:r>
              <a:rPr lang="it-IT" b="1" dirty="0"/>
              <a:t>VERONA</a:t>
            </a:r>
            <a:r>
              <a:rPr lang="it-IT" dirty="0"/>
              <a:t>: ‘ndrangheta</a:t>
            </a:r>
          </a:p>
          <a:p>
            <a:r>
              <a:rPr lang="it-IT" dirty="0"/>
              <a:t>Riciclaggio, traffico droga, edilizia,</a:t>
            </a:r>
          </a:p>
          <a:p>
            <a:r>
              <a:rPr lang="it-IT" dirty="0"/>
              <a:t>Estorsioni</a:t>
            </a:r>
          </a:p>
          <a:p>
            <a:r>
              <a:rPr lang="it-IT" dirty="0"/>
              <a:t>Camorra</a:t>
            </a:r>
          </a:p>
          <a:p>
            <a:r>
              <a:rPr lang="it-IT" dirty="0"/>
              <a:t>Riciclaggio zona Garda</a:t>
            </a:r>
          </a:p>
          <a:p>
            <a:endParaRPr lang="it-IT" b="1" dirty="0"/>
          </a:p>
          <a:p>
            <a:r>
              <a:rPr lang="it-IT" b="1" dirty="0"/>
              <a:t>PADOVA</a:t>
            </a:r>
            <a:r>
              <a:rPr lang="it-IT" dirty="0"/>
              <a:t>: ‘ndrangheta</a:t>
            </a:r>
          </a:p>
          <a:p>
            <a:r>
              <a:rPr lang="it-IT" dirty="0"/>
              <a:t>Riciclaggio, traffico droga</a:t>
            </a:r>
          </a:p>
          <a:p>
            <a:r>
              <a:rPr lang="it-IT" dirty="0"/>
              <a:t>Camorra</a:t>
            </a:r>
          </a:p>
          <a:p>
            <a:r>
              <a:rPr lang="it-IT" dirty="0"/>
              <a:t>Riciclaggio, rifiuti, estorsioni</a:t>
            </a:r>
          </a:p>
          <a:p>
            <a:r>
              <a:rPr lang="it-IT" dirty="0"/>
              <a:t>Mafia del Brenta</a:t>
            </a:r>
          </a:p>
          <a:p>
            <a:r>
              <a:rPr lang="it-IT" dirty="0"/>
              <a:t>Attività criminali di pregiudicati:</a:t>
            </a:r>
          </a:p>
          <a:p>
            <a:r>
              <a:rPr lang="it-IT" dirty="0"/>
              <a:t>Rapine traffico droga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9EEB124-E9FD-8440-8D10-0A5ABFB83BEF}"/>
              </a:ext>
            </a:extLst>
          </p:cNvPr>
          <p:cNvSpPr txBox="1"/>
          <p:nvPr/>
        </p:nvSpPr>
        <p:spPr>
          <a:xfrm>
            <a:off x="7772399" y="1263761"/>
            <a:ext cx="3733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BELLUNO</a:t>
            </a:r>
          </a:p>
          <a:p>
            <a:r>
              <a:rPr lang="it-IT" dirty="0"/>
              <a:t>Camorra, Sacra Corona sequestro beni</a:t>
            </a:r>
          </a:p>
          <a:p>
            <a:endParaRPr lang="it-IT" dirty="0"/>
          </a:p>
          <a:p>
            <a:r>
              <a:rPr lang="it-IT" b="1" dirty="0"/>
              <a:t>TREVISO</a:t>
            </a:r>
          </a:p>
          <a:p>
            <a:r>
              <a:rPr lang="it-IT" dirty="0"/>
              <a:t>‘ndrangheta: Riciclaggio, traffico droga</a:t>
            </a:r>
          </a:p>
          <a:p>
            <a:endParaRPr lang="it-IT" b="1" dirty="0"/>
          </a:p>
          <a:p>
            <a:r>
              <a:rPr lang="it-IT" b="1" dirty="0"/>
              <a:t>VENEZIA</a:t>
            </a:r>
          </a:p>
          <a:p>
            <a:r>
              <a:rPr lang="it-IT" dirty="0"/>
              <a:t>‘ndrangheta</a:t>
            </a:r>
          </a:p>
          <a:p>
            <a:r>
              <a:rPr lang="it-IT" dirty="0"/>
              <a:t>Riciclaggio, traffico droga, edilizia</a:t>
            </a:r>
          </a:p>
          <a:p>
            <a:r>
              <a:rPr lang="it-IT" dirty="0"/>
              <a:t>Camorra</a:t>
            </a:r>
          </a:p>
          <a:p>
            <a:r>
              <a:rPr lang="it-IT" dirty="0"/>
              <a:t>Riciclaggio, traffici illeciti</a:t>
            </a:r>
          </a:p>
          <a:p>
            <a:r>
              <a:rPr lang="it-IT" dirty="0"/>
              <a:t>Cosa nostra: Cantieristica, edilizia</a:t>
            </a:r>
          </a:p>
          <a:p>
            <a:r>
              <a:rPr lang="it-IT" dirty="0"/>
              <a:t>Mafia del Brenta</a:t>
            </a:r>
          </a:p>
          <a:p>
            <a:r>
              <a:rPr lang="it-IT" dirty="0"/>
              <a:t>Attività criminali di pregiudicati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FB0E55C-46F4-E54D-9C5F-CA14F55CB57E}"/>
              </a:ext>
            </a:extLst>
          </p:cNvPr>
          <p:cNvSpPr txBox="1"/>
          <p:nvPr/>
        </p:nvSpPr>
        <p:spPr>
          <a:xfrm>
            <a:off x="4094018" y="5272703"/>
            <a:ext cx="371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ROVIGO</a:t>
            </a:r>
            <a:r>
              <a:rPr lang="it-IT" dirty="0"/>
              <a:t>: ‘ndrangheta, traffico droga, caporalato in agricoltura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326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4B4D09-C19A-0A44-8D8A-A1B4C641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7812"/>
          </a:xfrm>
        </p:spPr>
        <p:txBody>
          <a:bodyPr>
            <a:normAutofit/>
          </a:bodyPr>
          <a:lstStyle/>
          <a:p>
            <a:r>
              <a:rPr lang="it-IT" sz="3200" b="1" dirty="0"/>
              <a:t>MAFIE: COSA SONO, COSA FANNO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DC2DE69-DE9A-8F4C-BA6A-5646D266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Le mafie sono organizzazioni criminali che agiscono per accumulare ricchezza</a:t>
            </a:r>
          </a:p>
          <a:p>
            <a:pPr marL="0" indent="0">
              <a:buNone/>
            </a:pPr>
            <a:r>
              <a:rPr lang="it-IT" sz="2800" dirty="0"/>
              <a:t>Sono presenti e attive in questi settori:</a:t>
            </a:r>
          </a:p>
          <a:p>
            <a:pPr marL="0" indent="0">
              <a:buNone/>
            </a:pPr>
            <a:r>
              <a:rPr lang="it-IT" sz="2800" dirty="0"/>
              <a:t>edilizia, commercio, agricoltura, appalti pubblici, sanità, credito, immigrazione, sport, scommesse e giochi, rifiuti, droga, armi, prostituzione, contraffazione</a:t>
            </a:r>
          </a:p>
        </p:txBody>
      </p:sp>
    </p:spTree>
    <p:extLst>
      <p:ext uri="{BB962C8B-B14F-4D97-AF65-F5344CB8AC3E}">
        <p14:creationId xmlns:p14="http://schemas.microsoft.com/office/powerpoint/2010/main" val="3151624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D077DC-041B-5F47-BA44-2EEAD380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437147"/>
          </a:xfrm>
        </p:spPr>
        <p:txBody>
          <a:bodyPr>
            <a:noAutofit/>
          </a:bodyPr>
          <a:lstStyle/>
          <a:p>
            <a:r>
              <a:rPr lang="it-IT" sz="3600" b="1" dirty="0"/>
              <a:t>INDAGINI PRINCIPALI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E673CA9-5480-9D48-A45E-AC331885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0" y="1122947"/>
            <a:ext cx="4692431" cy="49506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E4EC50C-21E5-2B49-AD15-2383169A7C9A}"/>
              </a:ext>
            </a:extLst>
          </p:cNvPr>
          <p:cNvSpPr txBox="1"/>
          <p:nvPr/>
        </p:nvSpPr>
        <p:spPr>
          <a:xfrm>
            <a:off x="745145" y="1122948"/>
            <a:ext cx="6265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2011 CAMORRA</a:t>
            </a:r>
          </a:p>
          <a:p>
            <a:r>
              <a:rPr lang="it-IT" sz="2000" dirty="0"/>
              <a:t>Serpe: Veneto orientale, 22 arresti, estorsione, usura </a:t>
            </a:r>
          </a:p>
          <a:p>
            <a:r>
              <a:rPr lang="it-IT" sz="2000" b="1" dirty="0"/>
              <a:t>2012 CAMORRA</a:t>
            </a:r>
          </a:p>
          <a:p>
            <a:r>
              <a:rPr lang="it-IT" sz="2000" dirty="0"/>
              <a:t>Rifiuti 11 arresti </a:t>
            </a:r>
          </a:p>
          <a:p>
            <a:endParaRPr lang="it-IT" sz="2000" b="1" dirty="0"/>
          </a:p>
          <a:p>
            <a:r>
              <a:rPr lang="it-IT" sz="2000" b="1" dirty="0"/>
              <a:t>2014 ‘NDRANGHETA</a:t>
            </a:r>
          </a:p>
          <a:p>
            <a:r>
              <a:rPr lang="it-IT" sz="2000" dirty="0"/>
              <a:t>Verona: riciclaggio</a:t>
            </a:r>
          </a:p>
          <a:p>
            <a:r>
              <a:rPr lang="it-IT" sz="2000" dirty="0"/>
              <a:t>Padova: rifiuti</a:t>
            </a:r>
          </a:p>
          <a:p>
            <a:r>
              <a:rPr lang="it-IT" sz="2000" b="1" dirty="0"/>
              <a:t>2015 ‘NDRANGHETA</a:t>
            </a:r>
          </a:p>
          <a:p>
            <a:r>
              <a:rPr lang="it-IT" sz="2000" dirty="0"/>
              <a:t>Aemilia: gruppo (locale) attivo tre Emilia e Veneto: </a:t>
            </a:r>
            <a:r>
              <a:rPr lang="it-IT" sz="2000" dirty="0" err="1"/>
              <a:t>Vr</a:t>
            </a:r>
            <a:r>
              <a:rPr lang="it-IT" sz="2000" dirty="0"/>
              <a:t>, Vi, Ve, Tv. 163 arresti, riciclaggio, estorsione, evasione</a:t>
            </a:r>
          </a:p>
          <a:p>
            <a:r>
              <a:rPr lang="it-IT" sz="2000" dirty="0" err="1"/>
              <a:t>Gambling</a:t>
            </a:r>
            <a:r>
              <a:rPr lang="it-IT" sz="2000" dirty="0"/>
              <a:t>: gioco on line</a:t>
            </a:r>
          </a:p>
          <a:p>
            <a:r>
              <a:rPr lang="it-IT" sz="2000" dirty="0"/>
              <a:t>Venezia: droga, 18 indagati</a:t>
            </a:r>
          </a:p>
          <a:p>
            <a:endParaRPr lang="it-IT" sz="2000" b="1" dirty="0"/>
          </a:p>
          <a:p>
            <a:r>
              <a:rPr lang="it-IT" sz="2000" b="1" dirty="0"/>
              <a:t>2016 ‘NDRANGHETA, BRENTA</a:t>
            </a:r>
          </a:p>
          <a:p>
            <a:r>
              <a:rPr lang="it-IT" sz="2000" dirty="0"/>
              <a:t>Chioggia: droga, 25 indagati</a:t>
            </a:r>
          </a:p>
        </p:txBody>
      </p:sp>
    </p:spTree>
    <p:extLst>
      <p:ext uri="{BB962C8B-B14F-4D97-AF65-F5344CB8AC3E}">
        <p14:creationId xmlns:p14="http://schemas.microsoft.com/office/powerpoint/2010/main" val="234467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D077DC-041B-5F47-BA44-2EEAD380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437147"/>
          </a:xfrm>
        </p:spPr>
        <p:txBody>
          <a:bodyPr>
            <a:noAutofit/>
          </a:bodyPr>
          <a:lstStyle/>
          <a:p>
            <a:r>
              <a:rPr lang="it-IT" sz="3600" b="1" dirty="0"/>
              <a:t>INDAGINI PRINCIPALI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E673CA9-5480-9D48-A45E-AC331885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0" y="1122947"/>
            <a:ext cx="4692431" cy="49506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E4EC50C-21E5-2B49-AD15-2383169A7C9A}"/>
              </a:ext>
            </a:extLst>
          </p:cNvPr>
          <p:cNvSpPr txBox="1"/>
          <p:nvPr/>
        </p:nvSpPr>
        <p:spPr>
          <a:xfrm>
            <a:off x="745145" y="1122947"/>
            <a:ext cx="54590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2017 MAFIA BRENTA</a:t>
            </a:r>
          </a:p>
          <a:p>
            <a:r>
              <a:rPr lang="it-IT" sz="2400" dirty="0"/>
              <a:t>Ve-Pd riciclaggio, 4 indagati</a:t>
            </a:r>
          </a:p>
          <a:p>
            <a:r>
              <a:rPr lang="it-IT" sz="2400" b="1" dirty="0"/>
              <a:t>CAMORRA</a:t>
            </a:r>
          </a:p>
          <a:p>
            <a:r>
              <a:rPr lang="it-IT" sz="2400" dirty="0"/>
              <a:t>Verona: droga, 22 indagati</a:t>
            </a:r>
          </a:p>
          <a:p>
            <a:endParaRPr lang="it-IT" sz="2400" b="1" dirty="0"/>
          </a:p>
          <a:p>
            <a:r>
              <a:rPr lang="it-IT" sz="2400" b="1" dirty="0"/>
              <a:t>2018 ‘NDRANGHETA</a:t>
            </a:r>
          </a:p>
          <a:p>
            <a:r>
              <a:rPr lang="it-IT" sz="2400" dirty="0"/>
              <a:t>Padova: droga e riciclaggio, 16 indagati</a:t>
            </a:r>
          </a:p>
          <a:p>
            <a:r>
              <a:rPr lang="it-IT" sz="2400" dirty="0"/>
              <a:t>Venezia: droga e riciclaggio, 14 indagati</a:t>
            </a:r>
          </a:p>
          <a:p>
            <a:r>
              <a:rPr lang="it-IT" sz="2400" dirty="0"/>
              <a:t>Verona: droga, riciclaggio, 17 indagati</a:t>
            </a:r>
          </a:p>
          <a:p>
            <a:r>
              <a:rPr lang="it-IT" sz="2400" b="1" dirty="0"/>
              <a:t>CAMORRA</a:t>
            </a:r>
          </a:p>
          <a:p>
            <a:r>
              <a:rPr lang="it-IT" sz="2400" dirty="0"/>
              <a:t>Veneto orientale: camorra, 8 indagati</a:t>
            </a:r>
          </a:p>
          <a:p>
            <a:r>
              <a:rPr lang="it-IT" sz="2400" b="1" dirty="0"/>
              <a:t>SACRA CORONA UNITA</a:t>
            </a:r>
          </a:p>
          <a:p>
            <a:r>
              <a:rPr lang="it-IT" sz="2400" dirty="0"/>
              <a:t>Verona: droga, 19 indagati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3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D077DC-041B-5F47-BA44-2EEAD380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04846"/>
            <a:ext cx="9601196" cy="551971"/>
          </a:xfrm>
        </p:spPr>
        <p:txBody>
          <a:bodyPr>
            <a:noAutofit/>
          </a:bodyPr>
          <a:lstStyle/>
          <a:p>
            <a:r>
              <a:rPr lang="it-IT" sz="3600" b="1" dirty="0"/>
              <a:t>INDAGINI PRINCIPALI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E673CA9-5480-9D48-A45E-AC331885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0" y="1122947"/>
            <a:ext cx="4692431" cy="49506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E4EC50C-21E5-2B49-AD15-2383169A7C9A}"/>
              </a:ext>
            </a:extLst>
          </p:cNvPr>
          <p:cNvSpPr txBox="1"/>
          <p:nvPr/>
        </p:nvSpPr>
        <p:spPr>
          <a:xfrm>
            <a:off x="745144" y="1122948"/>
            <a:ext cx="61781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2019 ‘NDRANGHETA</a:t>
            </a:r>
          </a:p>
          <a:p>
            <a:r>
              <a:rPr lang="it-IT" sz="2000" dirty="0"/>
              <a:t>Venezia: droga 7 indagati</a:t>
            </a:r>
          </a:p>
          <a:p>
            <a:r>
              <a:rPr lang="it-IT" sz="2000" dirty="0"/>
              <a:t>Padova, Vicenza, Venezia: 93 indagati</a:t>
            </a:r>
          </a:p>
          <a:p>
            <a:r>
              <a:rPr lang="it-IT" sz="2000" dirty="0"/>
              <a:t>Padova: droga, 35 indagati</a:t>
            </a:r>
          </a:p>
          <a:p>
            <a:r>
              <a:rPr lang="it-IT" sz="2000" dirty="0"/>
              <a:t>Verona: droga, 7 indagati</a:t>
            </a:r>
          </a:p>
          <a:p>
            <a:r>
              <a:rPr lang="it-IT" sz="2000" dirty="0"/>
              <a:t>Padova: droga, 9 indagati</a:t>
            </a:r>
          </a:p>
          <a:p>
            <a:endParaRPr lang="it-IT" sz="2000" b="1" dirty="0"/>
          </a:p>
          <a:p>
            <a:r>
              <a:rPr lang="it-IT" sz="2000" b="1" dirty="0"/>
              <a:t>CAMORRA</a:t>
            </a:r>
          </a:p>
          <a:p>
            <a:r>
              <a:rPr lang="it-IT" sz="2000" dirty="0"/>
              <a:t>Veneto orientale: 140 indagati: sindaco ed ex sindaco di Eraclea (3 anni e 3 mesi), appartenenti alle forze dell’ordine (5 anni), direttore di banca, </a:t>
            </a:r>
            <a:r>
              <a:rPr lang="it-IT" sz="2000" dirty="0" err="1"/>
              <a:t>pres</a:t>
            </a:r>
            <a:r>
              <a:rPr lang="it-IT" sz="2000" dirty="0"/>
              <a:t> camera penale Ve (8 mesi)</a:t>
            </a:r>
          </a:p>
          <a:p>
            <a:r>
              <a:rPr lang="it-IT" sz="2000" dirty="0"/>
              <a:t>Verona: 19 arresti</a:t>
            </a:r>
          </a:p>
          <a:p>
            <a:endParaRPr lang="it-IT" sz="2000" b="1" dirty="0"/>
          </a:p>
          <a:p>
            <a:r>
              <a:rPr lang="it-IT" sz="2000" b="1" dirty="0"/>
              <a:t>MAFIA BRENTA/’NDRANGHETA</a:t>
            </a:r>
          </a:p>
          <a:p>
            <a:r>
              <a:rPr lang="it-IT" sz="2000" dirty="0"/>
              <a:t>Giugno, Pd-Ve: droga, 30 indagati</a:t>
            </a:r>
          </a:p>
          <a:p>
            <a:r>
              <a:rPr lang="it-IT" sz="2000" dirty="0"/>
              <a:t>Novembre, Pd-Ve: armi, 4 indagati</a:t>
            </a:r>
          </a:p>
        </p:txBody>
      </p:sp>
    </p:spTree>
    <p:extLst>
      <p:ext uri="{BB962C8B-B14F-4D97-AF65-F5344CB8AC3E}">
        <p14:creationId xmlns:p14="http://schemas.microsoft.com/office/powerpoint/2010/main" val="136844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D077DC-041B-5F47-BA44-2EEAD380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5800"/>
            <a:ext cx="9601196" cy="437147"/>
          </a:xfrm>
        </p:spPr>
        <p:txBody>
          <a:bodyPr>
            <a:noAutofit/>
          </a:bodyPr>
          <a:lstStyle/>
          <a:p>
            <a:r>
              <a:rPr lang="it-IT" sz="3600" b="1" dirty="0"/>
              <a:t>INDAGINI PRINCIPALI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E673CA9-5480-9D48-A45E-AC331885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00" y="1122947"/>
            <a:ext cx="4692431" cy="49506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E4EC50C-21E5-2B49-AD15-2383169A7C9A}"/>
              </a:ext>
            </a:extLst>
          </p:cNvPr>
          <p:cNvSpPr txBox="1"/>
          <p:nvPr/>
        </p:nvSpPr>
        <p:spPr>
          <a:xfrm>
            <a:off x="745145" y="1367142"/>
            <a:ext cx="54814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2020 ‘NDRANGHETA</a:t>
            </a:r>
          </a:p>
          <a:p>
            <a:r>
              <a:rPr lang="it-IT" sz="2200" dirty="0"/>
              <a:t>Giugno, Verona: 58 indagati</a:t>
            </a:r>
          </a:p>
          <a:p>
            <a:r>
              <a:rPr lang="it-IT" sz="2200" dirty="0"/>
              <a:t>Giugno, Verona: 26 indagati</a:t>
            </a:r>
          </a:p>
          <a:p>
            <a:r>
              <a:rPr lang="it-IT" sz="2200" dirty="0"/>
              <a:t>Luglio, Verona : 84 indagati </a:t>
            </a:r>
          </a:p>
          <a:p>
            <a:endParaRPr lang="it-IT" sz="2200" b="1" dirty="0"/>
          </a:p>
          <a:p>
            <a:r>
              <a:rPr lang="it-IT" sz="2200" b="1" dirty="0"/>
              <a:t>COSA NOSTRA</a:t>
            </a:r>
          </a:p>
          <a:p>
            <a:r>
              <a:rPr lang="it-IT" sz="2200" dirty="0"/>
              <a:t>Giugno, Veneto: frode fiscale, 21 indagati</a:t>
            </a:r>
          </a:p>
          <a:p>
            <a:endParaRPr lang="it-IT" sz="2200" dirty="0"/>
          </a:p>
          <a:p>
            <a:r>
              <a:rPr lang="it-IT" sz="2200" b="1" dirty="0"/>
              <a:t>MAFIA DEL BRENTA</a:t>
            </a:r>
          </a:p>
          <a:p>
            <a:r>
              <a:rPr lang="it-IT" sz="2200" dirty="0"/>
              <a:t>Dicembre, Padova: droga, 2 indagati</a:t>
            </a:r>
          </a:p>
          <a:p>
            <a:endParaRPr lang="it-IT" sz="2200" dirty="0"/>
          </a:p>
          <a:p>
            <a:r>
              <a:rPr lang="it-IT" sz="2200" b="1" dirty="0"/>
              <a:t>2021 ‘NDRANGHETA</a:t>
            </a:r>
          </a:p>
          <a:p>
            <a:r>
              <a:rPr lang="it-IT" sz="2200" dirty="0"/>
              <a:t>Febbraio, Vicenza, Veneto: traffico internazionale droga, 12 arresti</a:t>
            </a:r>
          </a:p>
        </p:txBody>
      </p:sp>
    </p:spTree>
    <p:extLst>
      <p:ext uri="{BB962C8B-B14F-4D97-AF65-F5344CB8AC3E}">
        <p14:creationId xmlns:p14="http://schemas.microsoft.com/office/powerpoint/2010/main" val="1828211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8B2334-178F-2545-8DF3-C3AD6F97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895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MAFIE E LA CRISI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F757E3B-E6F6-FD48-A09E-5B0F7CBA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8" y="1933731"/>
            <a:ext cx="10493115" cy="3942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In piena emergenza sanitaria, dal 7 marzo 2020 al 7 maggio 2020, in Veneto sono state costituite 2.700 nuove aziende: lo stesso numero del 2019.</a:t>
            </a:r>
          </a:p>
          <a:p>
            <a:pPr marL="0" indent="0">
              <a:buNone/>
            </a:pPr>
            <a:r>
              <a:rPr lang="it-IT" sz="2800" dirty="0"/>
              <a:t>900 di questi neo imprenditori hanno precedenti penali</a:t>
            </a:r>
          </a:p>
          <a:p>
            <a:pPr marL="0" indent="0">
              <a:buNone/>
            </a:pPr>
            <a:r>
              <a:rPr lang="it-IT" sz="2800" dirty="0"/>
              <a:t>200 di questi hanno precedenti penali specifici per reati di associazione di stampo mafioso, riciclaggio, frode fiscale.</a:t>
            </a:r>
          </a:p>
          <a:p>
            <a:pPr marL="0" indent="0">
              <a:buNone/>
            </a:pPr>
            <a:r>
              <a:rPr lang="it-IT" sz="2800" dirty="0"/>
              <a:t>Molti di questi non presentano dichiarazioni dei redditi da anni</a:t>
            </a:r>
          </a:p>
        </p:txBody>
      </p:sp>
    </p:spTree>
    <p:extLst>
      <p:ext uri="{BB962C8B-B14F-4D97-AF65-F5344CB8AC3E}">
        <p14:creationId xmlns:p14="http://schemas.microsoft.com/office/powerpoint/2010/main" val="428731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AC3630-BD59-7146-B064-7AC5FAD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1195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INDAGINI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E940DC7-175E-4A45-9C84-023B45B5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1588957"/>
            <a:ext cx="10298242" cy="4286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Persone indagate per reati di criminalità organizzata di stampo mafioso in Veneto dal 2018 al 2020</a:t>
            </a:r>
          </a:p>
          <a:p>
            <a:pPr marL="0" indent="0">
              <a:buNone/>
            </a:pPr>
            <a:r>
              <a:rPr lang="it-IT" sz="2800" b="1" dirty="0"/>
              <a:t>366 ‘ndrangheta</a:t>
            </a:r>
          </a:p>
          <a:p>
            <a:pPr marL="0" indent="0">
              <a:buNone/>
            </a:pPr>
            <a:r>
              <a:rPr lang="it-IT" sz="2800" b="1" dirty="0"/>
              <a:t>189 camorra</a:t>
            </a:r>
          </a:p>
          <a:p>
            <a:pPr marL="0" indent="0">
              <a:buNone/>
            </a:pPr>
            <a:r>
              <a:rPr lang="it-IT" sz="2800" b="1" dirty="0"/>
              <a:t>40 mafia del Brenta</a:t>
            </a:r>
          </a:p>
          <a:p>
            <a:pPr marL="0" indent="0">
              <a:buNone/>
            </a:pPr>
            <a:r>
              <a:rPr lang="it-IT" sz="2800" b="1" dirty="0"/>
              <a:t>21 cosa nostra</a:t>
            </a:r>
          </a:p>
          <a:p>
            <a:pPr marL="0" indent="0">
              <a:buNone/>
            </a:pPr>
            <a:r>
              <a:rPr lang="it-IT" sz="2800" b="1" dirty="0"/>
              <a:t>19 sacra corona unita</a:t>
            </a:r>
          </a:p>
        </p:txBody>
      </p:sp>
    </p:spTree>
    <p:extLst>
      <p:ext uri="{BB962C8B-B14F-4D97-AF65-F5344CB8AC3E}">
        <p14:creationId xmlns:p14="http://schemas.microsoft.com/office/powerpoint/2010/main" val="221704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925F60-C410-024D-BBC0-E287D59B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3144"/>
            <a:ext cx="9601196" cy="106679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SEGNALAZIONI DI OPERAZIONI SOSPETTE DI RICICLAGGIO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97C419C5-130D-3642-AEA9-AB8487048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02150"/>
              </p:ext>
            </p:extLst>
          </p:nvPr>
        </p:nvGraphicFramePr>
        <p:xfrm>
          <a:off x="892629" y="1850573"/>
          <a:ext cx="10450285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391">
                  <a:extLst>
                    <a:ext uri="{9D8B030D-6E8A-4147-A177-3AD203B41FA5}">
                      <a16:colId xmlns:a16="http://schemas.microsoft.com/office/drawing/2014/main" xmlns="" val="3431117605"/>
                    </a:ext>
                  </a:extLst>
                </a:gridCol>
                <a:gridCol w="1494391">
                  <a:extLst>
                    <a:ext uri="{9D8B030D-6E8A-4147-A177-3AD203B41FA5}">
                      <a16:colId xmlns:a16="http://schemas.microsoft.com/office/drawing/2014/main" xmlns="" val="2364835660"/>
                    </a:ext>
                  </a:extLst>
                </a:gridCol>
                <a:gridCol w="1494391">
                  <a:extLst>
                    <a:ext uri="{9D8B030D-6E8A-4147-A177-3AD203B41FA5}">
                      <a16:colId xmlns:a16="http://schemas.microsoft.com/office/drawing/2014/main" xmlns="" val="3106735367"/>
                    </a:ext>
                  </a:extLst>
                </a:gridCol>
                <a:gridCol w="1494391">
                  <a:extLst>
                    <a:ext uri="{9D8B030D-6E8A-4147-A177-3AD203B41FA5}">
                      <a16:colId xmlns:a16="http://schemas.microsoft.com/office/drawing/2014/main" xmlns="" val="454703789"/>
                    </a:ext>
                  </a:extLst>
                </a:gridCol>
                <a:gridCol w="1494391">
                  <a:extLst>
                    <a:ext uri="{9D8B030D-6E8A-4147-A177-3AD203B41FA5}">
                      <a16:colId xmlns:a16="http://schemas.microsoft.com/office/drawing/2014/main" xmlns="" val="1419581211"/>
                    </a:ext>
                  </a:extLst>
                </a:gridCol>
                <a:gridCol w="1490210">
                  <a:extLst>
                    <a:ext uri="{9D8B030D-6E8A-4147-A177-3AD203B41FA5}">
                      <a16:colId xmlns:a16="http://schemas.microsoft.com/office/drawing/2014/main" xmlns="" val="2872312125"/>
                    </a:ext>
                  </a:extLst>
                </a:gridCol>
                <a:gridCol w="1488120">
                  <a:extLst>
                    <a:ext uri="{9D8B030D-6E8A-4147-A177-3AD203B41FA5}">
                      <a16:colId xmlns:a16="http://schemas.microsoft.com/office/drawing/2014/main" xmlns="" val="2598338257"/>
                    </a:ext>
                  </a:extLst>
                </a:gridCol>
              </a:tblGrid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 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2016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2017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2019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2020 I S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279330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Padova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1305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1439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1598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1679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1836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827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8156844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Verona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1323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1653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1573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1747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1769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845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8110587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Venezia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1059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1156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1334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1282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1595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738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3516152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Treviso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1206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1615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1648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1488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1478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784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0349788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Vicenza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1103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1474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1479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1392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1494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748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3728352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Belluno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157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225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195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194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218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125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4547684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Rovigo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277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279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354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472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398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208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4646502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Veneto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6430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7841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8181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8254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8788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4275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460922"/>
                  </a:ext>
                </a:extLst>
              </a:tr>
              <a:tr h="42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Italia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82.428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101.065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93.820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98.030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>
                          <a:effectLst/>
                        </a:rPr>
                        <a:t>105.709</a:t>
                      </a:r>
                      <a:endParaRPr lang="it-I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53.027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10814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12D47CD-9647-1B46-BDE5-C8EC4BF0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18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47437A-D28E-6D47-9297-524E6CCC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4914"/>
            <a:ext cx="9601196" cy="65314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539F7E3-A6F0-DA49-862C-C7B585B0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484025"/>
            <a:ext cx="10537371" cy="4633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L’inedita difficoltà che il sistema produttivo del Paese sta vivendo a causa della grave crisi sanitaria in corso deve essere considerata come una grande opportunità per le organizzazioni criminali sempre rivolte ad ampliare i loro affari. Del resto, e per fronteggiare la situazione di emergenza, sarà inevitabile uno snellimento delle procedure d’affidamento degli appalti e dei servizi pubblici. Tutto ciò comporterà seri rischi di infiltrazione mafiosa dell’economia legale, specie nel settore sanitario che rappresenta un polo di interessi di enorme portata e peraltro appetibile anche per il controllo sociale che può offrire.</a:t>
            </a:r>
          </a:p>
          <a:p>
            <a:pPr marL="0" indent="0">
              <a:buNone/>
            </a:pPr>
            <a:r>
              <a:rPr lang="it-IT" sz="2800" dirty="0"/>
              <a:t>Relazione Dia I semestre 2020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860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D2C704-35D8-ED49-A9E9-FFD9EA95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4914"/>
            <a:ext cx="9601196" cy="67491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B54BE87-EC45-5546-9C2B-EF688997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8997"/>
            <a:ext cx="10428514" cy="4631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Importanti investimenti criminali sono ipotizzabili nelle società operanti nel c.d. ciclo della sanità, siano esse attive nella costruzione e ristrutturazione di insediamenti ospedalieri, nella produzione e distribuzione di apparati tecnologici, di equipaggiamenti e di prodotti medicali, nonché nello smaltimento di rifiuti speciali, nella sanificazione ambientale e nei servizi cimiteriali e di onoranze funebri a causa della alta mortalità connessa alla pandemia da coronavirus che sta subendo l’Italia ed il mondo.</a:t>
            </a:r>
          </a:p>
          <a:p>
            <a:pPr marL="0" indent="0">
              <a:buNone/>
            </a:pPr>
            <a:r>
              <a:rPr lang="it-IT" sz="2800" dirty="0"/>
              <a:t>Relazione Dia I semestre 2020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0408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B009D0-F097-1248-BD10-FE8AE189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8458"/>
            <a:ext cx="9601196" cy="65314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BA128CA-9B08-5E4B-8B94-532C8D3B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8" y="1523999"/>
            <a:ext cx="10472057" cy="4696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200" dirty="0"/>
              <a:t>Il Veneto è la quarta regione italiana per numero di segnalazioni di operazioni sospette di riciclaggio: Lombardia 9.235 (20.934 nel 2020), Campania 7.078 (12.929 nel 2020), Lazio 6.759 (10.567 nel 2020), Veneto 4.275 (8.788 nel 2020).</a:t>
            </a:r>
          </a:p>
          <a:p>
            <a:pPr marL="0" indent="0">
              <a:buNone/>
            </a:pPr>
            <a:r>
              <a:rPr lang="it-IT" sz="3200" dirty="0"/>
              <a:t>L’andamento delle segnalazioni di operazioni sospette di riciclaggio conferma la presenza in Veneto di attività criminali insediate nel tessuto economico. Molte di queste attività sono organizzate e condotte da gruppi mafiosi in collaborazione con imprenditori e professionisti locali per evadere il fisco e per investire capitali di provenienza illecita nell’economia legale.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1709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37BB03-E267-1F42-B531-24218EC4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7812"/>
          </a:xfrm>
        </p:spPr>
        <p:txBody>
          <a:bodyPr>
            <a:normAutofit/>
          </a:bodyPr>
          <a:lstStyle/>
          <a:p>
            <a:r>
              <a:rPr lang="it-IT" sz="3200" b="1" dirty="0"/>
              <a:t>ACCUMULARE RICCHEZZA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432C8BB-41FA-DC4D-8FCD-12A60A3B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La forza delle mafie consiste nella capacità di accumulare ricchezza attraverso:</a:t>
            </a:r>
          </a:p>
          <a:p>
            <a:pPr marL="0" indent="0">
              <a:buNone/>
            </a:pPr>
            <a:r>
              <a:rPr lang="it-IT" sz="2800" dirty="0"/>
              <a:t>Reati</a:t>
            </a:r>
          </a:p>
          <a:p>
            <a:pPr marL="0" indent="0">
              <a:buNone/>
            </a:pPr>
            <a:r>
              <a:rPr lang="it-IT" sz="2800" dirty="0"/>
              <a:t>Traffici illegali</a:t>
            </a:r>
          </a:p>
          <a:p>
            <a:pPr marL="0" indent="0">
              <a:buNone/>
            </a:pPr>
            <a:r>
              <a:rPr lang="it-IT" sz="2800" dirty="0"/>
              <a:t>Alterazione delle regole della concorrenza e del mercato</a:t>
            </a:r>
          </a:p>
        </p:txBody>
      </p:sp>
    </p:spTree>
    <p:extLst>
      <p:ext uri="{BB962C8B-B14F-4D97-AF65-F5344CB8AC3E}">
        <p14:creationId xmlns:p14="http://schemas.microsoft.com/office/powerpoint/2010/main" val="246899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D93636-0214-AE4B-9308-273F12C2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6687"/>
            <a:ext cx="9601196" cy="67491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F8D31C6-01B6-6E4F-A4A3-C50E505B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371601"/>
            <a:ext cx="10493828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La crescita del riciclaggio nel 2019 e l’andamento elevato del I semestre del 2020 costituisce un elemento di fragilità nella attuale situazione di crisi determinata dalle conseguenze del </a:t>
            </a:r>
            <a:r>
              <a:rPr lang="it-IT" sz="3200" dirty="0" err="1"/>
              <a:t>covid</a:t>
            </a:r>
            <a:r>
              <a:rPr lang="it-IT" sz="3200" dirty="0"/>
              <a:t> 19 sul piano economico. Infatti risulta attuale e concreto il rischio che gruppi criminali, già radicati in Veneto e a Padova, possano rafforzarsi attraverso due strumenti: acquisto e affitto di imprese e società, in particolare nei settori immobiliare, alberghiero e turistico; accesso a finanziamenti pubblici erogati senza adeguate verifiche, in particolare nel settore socio-sanitario.</a:t>
            </a:r>
          </a:p>
        </p:txBody>
      </p:sp>
    </p:spTree>
    <p:extLst>
      <p:ext uri="{BB962C8B-B14F-4D97-AF65-F5344CB8AC3E}">
        <p14:creationId xmlns:p14="http://schemas.microsoft.com/office/powerpoint/2010/main" val="4010866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108B6FF-AAB9-F64A-B32C-F3D2E98C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0230"/>
            <a:ext cx="9601196" cy="71845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61FE486-9F42-3D4B-8FC2-AA09836D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8686"/>
            <a:ext cx="10428514" cy="4417182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/>
              <a:t>Le organizzazioni mafiose hanno sempre utilizzato le situazioni di emergenza, caratterizzate da procedure semplificate, per riciclare risorse e condizionare il tessuto economico. </a:t>
            </a:r>
          </a:p>
          <a:p>
            <a:pPr marL="0" indent="0">
              <a:buNone/>
            </a:pPr>
            <a:r>
              <a:rPr lang="it-IT" sz="3200" dirty="0"/>
              <a:t>Per queste ragioni è necessario intensificare le attività di prevenzione a livello finanziario e subordinare l’erogazione di contributi e finanziamenti a controlli rigorosi.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45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239B7E-8057-B743-9770-6A149A9C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547"/>
          </a:xfrm>
        </p:spPr>
        <p:txBody>
          <a:bodyPr>
            <a:normAutofit/>
          </a:bodyPr>
          <a:lstStyle/>
          <a:p>
            <a:r>
              <a:rPr lang="it-IT" sz="3200" b="1" dirty="0"/>
              <a:t>NOMI E LUOGHI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E5F653-1ED5-414D-8D88-28020FC7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Le mafie presenti in Italia sono:</a:t>
            </a:r>
          </a:p>
          <a:p>
            <a:pPr marL="0" indent="0">
              <a:buNone/>
            </a:pPr>
            <a:r>
              <a:rPr lang="it-IT" dirty="0"/>
              <a:t>COSA NOSTRA: SICILIA</a:t>
            </a:r>
          </a:p>
          <a:p>
            <a:pPr marL="0" indent="0">
              <a:buNone/>
            </a:pPr>
            <a:r>
              <a:rPr lang="it-IT" dirty="0"/>
              <a:t>CAMORRA: CAMPANIA</a:t>
            </a:r>
          </a:p>
          <a:p>
            <a:pPr marL="0" indent="0">
              <a:buNone/>
            </a:pPr>
            <a:r>
              <a:rPr lang="it-IT" dirty="0"/>
              <a:t>‘NDRANGHETA: CALABRIA</a:t>
            </a:r>
          </a:p>
          <a:p>
            <a:pPr marL="0" indent="0">
              <a:buNone/>
            </a:pPr>
            <a:r>
              <a:rPr lang="it-IT" dirty="0"/>
              <a:t>SACRA CORONA UNITA: PUGLIA</a:t>
            </a:r>
          </a:p>
          <a:p>
            <a:pPr marL="0" indent="0">
              <a:buNone/>
            </a:pPr>
            <a:r>
              <a:rPr lang="it-IT" dirty="0"/>
              <a:t>MAFIA DEL BRENTA : VENETO</a:t>
            </a:r>
          </a:p>
          <a:p>
            <a:pPr marL="0" indent="0">
              <a:buNone/>
            </a:pPr>
            <a:r>
              <a:rPr lang="it-IT" dirty="0"/>
              <a:t>GRUPPI STRANIERI: RUSSIA, NIGERIA, ALBANIA, CINA</a:t>
            </a:r>
          </a:p>
        </p:txBody>
      </p:sp>
    </p:spTree>
    <p:extLst>
      <p:ext uri="{BB962C8B-B14F-4D97-AF65-F5344CB8AC3E}">
        <p14:creationId xmlns:p14="http://schemas.microsoft.com/office/powerpoint/2010/main" val="422400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41AA68-8B44-CE40-AAE9-0BB49149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4519"/>
            <a:ext cx="9601196" cy="734518"/>
          </a:xfrm>
        </p:spPr>
        <p:txBody>
          <a:bodyPr>
            <a:normAutofit/>
          </a:bodyPr>
          <a:lstStyle/>
          <a:p>
            <a:r>
              <a:rPr lang="it-IT" sz="3200" b="1" dirty="0"/>
              <a:t>I REATI DELLE MAFIE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425DB72-98C9-094C-95D8-74BEAFB1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1663909"/>
            <a:ext cx="10493115" cy="4211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400" dirty="0"/>
              <a:t>Violenti: commessi soprattutto nelle zone di tradizionale insediamento:</a:t>
            </a:r>
          </a:p>
          <a:p>
            <a:pPr marL="0" indent="0">
              <a:buNone/>
            </a:pPr>
            <a:r>
              <a:rPr lang="it-IT" sz="3400" dirty="0"/>
              <a:t>estorsioni, usura, traffici di stupefacenti, persone, armi, rifiuti, merci contraffatte</a:t>
            </a:r>
          </a:p>
          <a:p>
            <a:pPr marL="0" indent="0">
              <a:buNone/>
            </a:pPr>
            <a:r>
              <a:rPr lang="it-IT" sz="3400" dirty="0"/>
              <a:t>Economici: ricorso a capacità tecniche e professionali elevate, commessi soprattutto nelle zone più ricche e più dinamiche del nord e centro Italia e all’estero</a:t>
            </a:r>
          </a:p>
          <a:p>
            <a:pPr marL="0" indent="0">
              <a:buNone/>
            </a:pPr>
            <a:r>
              <a:rPr lang="it-IT" sz="3400" dirty="0"/>
              <a:t>Riciclaggio, </a:t>
            </a:r>
            <a:r>
              <a:rPr lang="it-IT" sz="3400" dirty="0" err="1"/>
              <a:t>autoriciclaggio</a:t>
            </a:r>
            <a:r>
              <a:rPr lang="it-IT" sz="3400" dirty="0"/>
              <a:t>, truffe, frodi, corruzione, bancarotta, evasione fiscale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1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FB600E-DDD8-E74A-86B1-681D2165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5524"/>
          </a:xfrm>
        </p:spPr>
        <p:txBody>
          <a:bodyPr>
            <a:noAutofit/>
          </a:bodyPr>
          <a:lstStyle/>
          <a:p>
            <a:r>
              <a:rPr lang="it-IT" sz="3200" b="1" dirty="0"/>
              <a:t>ASSOCIAZIONE MAFIOSA</a:t>
            </a:r>
            <a:br>
              <a:rPr lang="it-IT" sz="3200" b="1" dirty="0"/>
            </a:br>
            <a:r>
              <a:rPr lang="it-IT" sz="3200" b="1" dirty="0"/>
              <a:t>ARTICOLO 416 BIS CODICE PENALE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856BFE4-97AC-9947-A50A-3C098F73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Associazione è di tipo mafioso quando coloro che ne fanno parte si avvalgono della forza di intimidazione del vincolo mafioso e della condizione di assoggettamento e di omertà che ne deriva per commettere delitti, per acquisire in modo diretto o indiretto  la gestione o comunque il controllo di attività economiche, di concessioni, di autorizzazioni, appalti e servizi pubblici o per realizzare profitti o vantaggi ingiusti per sé o per altri, ovvero al fine di impedire od ostacolare il libero esercizio del voto o di procurare voti a sé o ad altri in occasione di consultazioni elettorali.</a:t>
            </a:r>
          </a:p>
        </p:txBody>
      </p:sp>
    </p:spTree>
    <p:extLst>
      <p:ext uri="{BB962C8B-B14F-4D97-AF65-F5344CB8AC3E}">
        <p14:creationId xmlns:p14="http://schemas.microsoft.com/office/powerpoint/2010/main" val="7087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9E314-1639-694A-832E-830375D3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INTIMIDAZIONE, OMERTA’, ASSOGGETTAMENTO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495E151-6728-D74B-BD52-0FE71848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Mafioso: trae vantaggio dal potere intimidatorio che proviene dal capitale di violenza proprio dell’associazione mafiosa, anche se la violenza non è messa in atto, protegge gli associati con il silenzio, stabilisce rapporti di dominio</a:t>
            </a:r>
          </a:p>
        </p:txBody>
      </p:sp>
    </p:spTree>
    <p:extLst>
      <p:ext uri="{BB962C8B-B14F-4D97-AF65-F5344CB8AC3E}">
        <p14:creationId xmlns:p14="http://schemas.microsoft.com/office/powerpoint/2010/main" val="71557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F2C5B2-FE56-D542-AA0F-8DBB49A7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547"/>
          </a:xfrm>
        </p:spPr>
        <p:txBody>
          <a:bodyPr>
            <a:normAutofit/>
          </a:bodyPr>
          <a:lstStyle/>
          <a:p>
            <a:r>
              <a:rPr lang="it-IT" sz="3200" b="1" dirty="0"/>
              <a:t>STRUMENTI E METODI D’AZIONE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CAE8C18-6796-C541-B454-7BABB5679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Violenza, omertà, minaccia, assoggettamento</a:t>
            </a:r>
          </a:p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mafie sono associazioni caratterizzate dalla capacità di costruire rapporti e scambi: modificano metodi e strumenti per mantenere relazioni. </a:t>
            </a:r>
          </a:p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fenomeno cambia, evolve, si adatta alla società per ottenere potere e risorse.</a:t>
            </a:r>
          </a:p>
        </p:txBody>
      </p:sp>
    </p:spTree>
    <p:extLst>
      <p:ext uri="{BB962C8B-B14F-4D97-AF65-F5344CB8AC3E}">
        <p14:creationId xmlns:p14="http://schemas.microsoft.com/office/powerpoint/2010/main" val="24376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9A87C4-8AB0-FC40-A2F4-6F7D0DC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4138"/>
          </a:xfrm>
        </p:spPr>
        <p:txBody>
          <a:bodyPr>
            <a:noAutofit/>
          </a:bodyPr>
          <a:lstStyle/>
          <a:p>
            <a:r>
              <a:rPr lang="it-IT" sz="3200" b="1" dirty="0"/>
              <a:t>LE MAFIE OGGI</a:t>
            </a:r>
            <a:br>
              <a:rPr lang="it-IT" sz="3200" b="1" dirty="0"/>
            </a:br>
            <a:r>
              <a:rPr lang="it-IT" sz="3200" b="1" dirty="0"/>
              <a:t>CARATTERISTICHE PRINCIPALI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439B0D3-7A45-9C41-B916-93C0CABE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DIMENSIONE GLOBALE: nell’economia, nei mercati, nei traffici</a:t>
            </a:r>
          </a:p>
          <a:p>
            <a:pPr marL="0" indent="0">
              <a:buNone/>
            </a:pPr>
            <a:r>
              <a:rPr lang="it-IT" dirty="0"/>
              <a:t>HOLDING: grandi società flessibili che differenziano attività e investimenti per gestire e aumentare capitali di provenienza illecita e per aggirare la concorrenza</a:t>
            </a:r>
          </a:p>
          <a:p>
            <a:pPr marL="0" indent="0">
              <a:buNone/>
            </a:pPr>
            <a:r>
              <a:rPr lang="it-IT" dirty="0"/>
              <a:t>CORRUZIONE: strumento complementare alla violenza, prevede accordo con mondi diversi: istituzioni, imprese, informazione</a:t>
            </a:r>
          </a:p>
          <a:p>
            <a:pPr marL="0" indent="0">
              <a:buNone/>
            </a:pPr>
            <a:r>
              <a:rPr lang="it-IT" dirty="0"/>
              <a:t>RELAZIONI: capacità di stabilire relazioni con istituzioni, imprese, soggetti sociali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9704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4035</TotalTime>
  <Words>2073</Words>
  <Application>Microsoft Office PowerPoint</Application>
  <PresentationFormat>Personalizzato</PresentationFormat>
  <Paragraphs>270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Organico</vt:lpstr>
      <vt:lpstr>LE MAFIE IN VENETO</vt:lpstr>
      <vt:lpstr>MAFIE: COSA SONO, COSA FANNO</vt:lpstr>
      <vt:lpstr>ACCUMULARE RICCHEZZA</vt:lpstr>
      <vt:lpstr>NOMI E LUOGHI</vt:lpstr>
      <vt:lpstr>I REATI DELLE MAFIE</vt:lpstr>
      <vt:lpstr>ASSOCIAZIONE MAFIOSA ARTICOLO 416 BIS CODICE PENALE</vt:lpstr>
      <vt:lpstr>INTIMIDAZIONE, OMERTA’, ASSOGGETTAMENTO</vt:lpstr>
      <vt:lpstr>STRUMENTI E METODI D’AZIONE</vt:lpstr>
      <vt:lpstr>LE MAFIE OGGI CARATTERISTICHE PRINCIPALI</vt:lpstr>
      <vt:lpstr>LE MAFIE IN VENETO </vt:lpstr>
      <vt:lpstr>RICICLAGGIO-AUTORICICLAGGIO</vt:lpstr>
      <vt:lpstr>ATTIVITA’ PRINCIPALI</vt:lpstr>
      <vt:lpstr>IL RADICAMENTO</vt:lpstr>
      <vt:lpstr>SOTTOVALUTAZIONI</vt:lpstr>
      <vt:lpstr>CONVERGENZA DI INTERESSI</vt:lpstr>
      <vt:lpstr>IL CICLO DEI RIFIUTI</vt:lpstr>
      <vt:lpstr>LA MAFIA DEL BRENTA</vt:lpstr>
      <vt:lpstr>LE MAFIE STRANIERE</vt:lpstr>
      <vt:lpstr>PRESENZA E ATTIVITA’ DELLE MAFIE</vt:lpstr>
      <vt:lpstr>INDAGINI PRINCIPALI</vt:lpstr>
      <vt:lpstr>INDAGINI PRINCIPALI</vt:lpstr>
      <vt:lpstr>INDAGINI PRINCIPALI</vt:lpstr>
      <vt:lpstr>INDAGINI PRINCIPALI</vt:lpstr>
      <vt:lpstr>LE MAFIE E LA CRISI</vt:lpstr>
      <vt:lpstr>LE INDAGINI</vt:lpstr>
      <vt:lpstr>SEGNALAZIONI DI OPERAZIONI SOSPETTE DI RICICLAGGIO</vt:lpstr>
      <vt:lpstr>PROSPETTIVE</vt:lpstr>
      <vt:lpstr>PROSPETTIVE</vt:lpstr>
      <vt:lpstr>PROSPETTIVE</vt:lpstr>
      <vt:lpstr>PROSPETTIVE</vt:lpstr>
      <vt:lpstr>PROSPETTIVE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Administrator</cp:lastModifiedBy>
  <cp:revision>58</cp:revision>
  <dcterms:created xsi:type="dcterms:W3CDTF">2021-03-08T14:23:18Z</dcterms:created>
  <dcterms:modified xsi:type="dcterms:W3CDTF">2021-03-31T09:35:09Z</dcterms:modified>
</cp:coreProperties>
</file>